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17" r:id="rId1"/>
    <p:sldMasterId id="2147484931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5" r:id="rId4"/>
    <p:sldId id="297" r:id="rId5"/>
    <p:sldId id="304" r:id="rId6"/>
    <p:sldId id="305" r:id="rId7"/>
    <p:sldId id="306" r:id="rId8"/>
    <p:sldId id="324" r:id="rId9"/>
    <p:sldId id="319" r:id="rId10"/>
    <p:sldId id="298" r:id="rId11"/>
    <p:sldId id="300" r:id="rId12"/>
    <p:sldId id="320" r:id="rId13"/>
    <p:sldId id="293" r:id="rId14"/>
    <p:sldId id="269" r:id="rId15"/>
    <p:sldId id="289" r:id="rId16"/>
    <p:sldId id="294" r:id="rId17"/>
    <p:sldId id="273" r:id="rId18"/>
    <p:sldId id="311" r:id="rId19"/>
    <p:sldId id="329" r:id="rId20"/>
    <p:sldId id="314" r:id="rId21"/>
    <p:sldId id="315" r:id="rId22"/>
    <p:sldId id="317" r:id="rId23"/>
    <p:sldId id="328" r:id="rId24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A5F08BC1-BB26-EF43-8AF3-6CFBDD36B480}">
          <p14:sldIdLst>
            <p14:sldId id="256"/>
            <p14:sldId id="275"/>
            <p14:sldId id="297"/>
            <p14:sldId id="304"/>
            <p14:sldId id="305"/>
            <p14:sldId id="306"/>
            <p14:sldId id="324"/>
            <p14:sldId id="319"/>
            <p14:sldId id="298"/>
            <p14:sldId id="300"/>
            <p14:sldId id="320"/>
            <p14:sldId id="293"/>
            <p14:sldId id="269"/>
            <p14:sldId id="289"/>
          </p14:sldIdLst>
        </p14:section>
        <p14:section name="Untitled Section" id="{D7DAAA49-25E9-1D43-BA07-DBA3EC522D51}">
          <p14:sldIdLst>
            <p14:sldId id="294"/>
            <p14:sldId id="273"/>
            <p14:sldId id="311"/>
            <p14:sldId id="329"/>
            <p14:sldId id="314"/>
            <p14:sldId id="315"/>
            <p14:sldId id="31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F0C"/>
    <a:srgbClr val="FFD7BA"/>
    <a:srgbClr val="FF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8545" autoAdjust="0"/>
  </p:normalViewPr>
  <p:slideViewPr>
    <p:cSldViewPr snapToGrid="0" snapToObjects="1">
      <p:cViewPr varScale="1">
        <p:scale>
          <a:sx n="114" d="100"/>
          <a:sy n="114" d="100"/>
        </p:scale>
        <p:origin x="8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408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State Equalization Aid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Year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E3-4977-AFF8-1AE5A7FB49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E3-4977-AFF8-1AE5A7FB49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E3-4977-AFF8-1AE5A7FB49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E3-4977-AFF8-1AE5A7FB49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E3-4977-AFF8-1AE5A7FB496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E3-4977-AFF8-1AE5A7FB496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E3-4977-AFF8-1AE5A7FB496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E3-4977-AFF8-1AE5A7FB49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E3-4977-AFF8-1AE5A7FB49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E3-4977-AFF8-1AE5A7FB49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E3-4977-AFF8-1AE5A7FB49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E3-4977-AFF8-1AE5A7FB496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E3-4977-AFF8-1AE5A7FB496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E3-4977-AFF8-1AE5A7FB49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E3-4977-AFF8-1AE5A7FB496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16-42E0-8735-D3BD5A36384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E3-4977-AFF8-1AE5A7FB496D}"/>
                </c:ext>
              </c:extLst>
            </c:dLbl>
            <c:dLbl>
              <c:idx val="17"/>
              <c:layout>
                <c:manualLayout>
                  <c:x val="-5.6684691499562678E-2"/>
                  <c:y val="-2.6381778334240134E-2"/>
                </c:manualLayout>
              </c:layout>
              <c:tx>
                <c:rich>
                  <a:bodyPr/>
                  <a:lstStyle/>
                  <a:p>
                    <a:fld id="{3E259A0E-A102-4685-8290-4F66B2558EA1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AE3-4977-AFF8-1AE5A7FB496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4EADC7A8-8A1F-476C-88CE-B2E26AA04D60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216-42E0-8735-D3BD5A363849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 </c:v>
                </c:pt>
                <c:pt idx="14">
                  <c:v>2019-20 </c:v>
                </c:pt>
                <c:pt idx="15">
                  <c:v>2020-21</c:v>
                </c:pt>
                <c:pt idx="16">
                  <c:v>2021-22 </c:v>
                </c:pt>
                <c:pt idx="17">
                  <c:v>2022-23 </c:v>
                </c:pt>
                <c:pt idx="18">
                  <c:v>2023-24 (est.)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13691185</c:v>
                </c:pt>
                <c:pt idx="1">
                  <c:v>13698377</c:v>
                </c:pt>
                <c:pt idx="2">
                  <c:v>14128181</c:v>
                </c:pt>
                <c:pt idx="3">
                  <c:v>14408307</c:v>
                </c:pt>
                <c:pt idx="4">
                  <c:v>13872778</c:v>
                </c:pt>
                <c:pt idx="5">
                  <c:v>13516834</c:v>
                </c:pt>
                <c:pt idx="6">
                  <c:v>12234555</c:v>
                </c:pt>
                <c:pt idx="7">
                  <c:v>12713521</c:v>
                </c:pt>
                <c:pt idx="8">
                  <c:v>13899117</c:v>
                </c:pt>
                <c:pt idx="9">
                  <c:v>13445860</c:v>
                </c:pt>
                <c:pt idx="10">
                  <c:v>12917674</c:v>
                </c:pt>
                <c:pt idx="11">
                  <c:v>13716336</c:v>
                </c:pt>
                <c:pt idx="12">
                  <c:v>13616137</c:v>
                </c:pt>
                <c:pt idx="13">
                  <c:v>12848655</c:v>
                </c:pt>
                <c:pt idx="14">
                  <c:v>12860294</c:v>
                </c:pt>
                <c:pt idx="15">
                  <c:v>13308933</c:v>
                </c:pt>
                <c:pt idx="16">
                  <c:v>13453235</c:v>
                </c:pt>
                <c:pt idx="17">
                  <c:v>14043036</c:v>
                </c:pt>
                <c:pt idx="18">
                  <c:v>13963440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AE3-4977-AFF8-1AE5A7FB4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32384"/>
        <c:axId val="461234176"/>
      </c:barChart>
      <c:catAx>
        <c:axId val="46123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234176"/>
        <c:crosses val="autoZero"/>
        <c:auto val="1"/>
        <c:lblAlgn val="ctr"/>
        <c:lblOffset val="100"/>
        <c:noMultiLvlLbl val="0"/>
      </c:catAx>
      <c:valAx>
        <c:axId val="461234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612323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1.3416115292754329E-1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D-43BF-9460-4C4259F35961}"/>
                </c:ext>
              </c:extLst>
            </c:dLbl>
            <c:dLbl>
              <c:idx val="3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9D-43BF-9460-4C4259F35961}"/>
                </c:ext>
              </c:extLst>
            </c:dLbl>
            <c:dLbl>
              <c:idx val="4"/>
              <c:layout>
                <c:manualLayout>
                  <c:x val="7.3179656055616538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9D-43BF-9460-4C4259F35961}"/>
                </c:ext>
              </c:extLst>
            </c:dLbl>
            <c:dLbl>
              <c:idx val="5"/>
              <c:layout>
                <c:manualLayout>
                  <c:x val="-1.4635931211123307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9D-43BF-9460-4C4259F35961}"/>
                </c:ext>
              </c:extLst>
            </c:dLbl>
            <c:dLbl>
              <c:idx val="7"/>
              <c:layout>
                <c:manualLayout>
                  <c:x val="-2.9271862422246614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9D-43BF-9460-4C4259F35961}"/>
                </c:ext>
              </c:extLst>
            </c:dLbl>
            <c:dLbl>
              <c:idx val="8"/>
              <c:layout>
                <c:manualLayout>
                  <c:x val="-7.3179656055616538E-3"/>
                  <c:y val="2.314814814814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9D-43BF-9460-4C4259F35961}"/>
                </c:ext>
              </c:extLst>
            </c:dLbl>
            <c:dLbl>
              <c:idx val="9"/>
              <c:layout>
                <c:manualLayout>
                  <c:x val="-1.6099524332235639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9D-43BF-9460-4C4259F35961}"/>
                </c:ext>
              </c:extLst>
            </c:dLbl>
            <c:dLbl>
              <c:idx val="10"/>
              <c:layout>
                <c:manualLayout>
                  <c:x val="5.8543724844492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9D-43BF-9460-4C4259F3596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007F882-4A8F-4637-A954-B54FB1E42F89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A0-4BFD-9768-556C1098534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383306E-524A-4A0B-AF4E-F4247F254364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EA0-4BFD-9768-556C109853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 (est.)</c:v>
                </c:pt>
              </c:strCache>
            </c:strRef>
          </c:cat>
          <c:val>
            <c:numRef>
              <c:f>Sheet1!$B$2:$B$15</c:f>
              <c:numCache>
                <c:formatCode>#,##0_);\(#,##0\)</c:formatCode>
                <c:ptCount val="14"/>
                <c:pt idx="0">
                  <c:v>1263139024</c:v>
                </c:pt>
                <c:pt idx="1">
                  <c:v>1245693492</c:v>
                </c:pt>
                <c:pt idx="2">
                  <c:v>1147127852</c:v>
                </c:pt>
                <c:pt idx="3">
                  <c:v>1140177336</c:v>
                </c:pt>
                <c:pt idx="4">
                  <c:v>1158687367</c:v>
                </c:pt>
                <c:pt idx="5">
                  <c:v>1184213684</c:v>
                </c:pt>
                <c:pt idx="6">
                  <c:v>1209504548</c:v>
                </c:pt>
                <c:pt idx="7">
                  <c:v>1273804003</c:v>
                </c:pt>
                <c:pt idx="8">
                  <c:v>1305505977</c:v>
                </c:pt>
                <c:pt idx="9">
                  <c:v>1389533652</c:v>
                </c:pt>
                <c:pt idx="10" formatCode="_(* #,##0_);_(* \(#,##0\);_(* &quot;-&quot;??_);_(@_)">
                  <c:v>1437880324</c:v>
                </c:pt>
                <c:pt idx="11" formatCode="_(* #,##0_);_(* \(#,##0\);_(* &quot;-&quot;??_);_(@_)">
                  <c:v>1554577787</c:v>
                </c:pt>
                <c:pt idx="12" formatCode="_(* #,##0_);_(* \(#,##0\);_(* &quot;-&quot;??_);_(@_)">
                  <c:v>1758868062</c:v>
                </c:pt>
                <c:pt idx="13" formatCode="_(* #,##0_);_(* \(#,##0\);_(* &quot;-&quot;??_);_(@_)">
                  <c:v>1989478238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9D-43BF-9460-4C4259F359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 (est.)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9-BA9D-43BF-9460-4C4259F35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321920"/>
        <c:axId val="282068480"/>
      </c:barChart>
      <c:catAx>
        <c:axId val="16232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2068480"/>
        <c:crosses val="autoZero"/>
        <c:auto val="1"/>
        <c:lblAlgn val="ctr"/>
        <c:lblOffset val="100"/>
        <c:noMultiLvlLbl val="0"/>
      </c:catAx>
      <c:valAx>
        <c:axId val="282068480"/>
        <c:scaling>
          <c:orientation val="minMax"/>
        </c:scaling>
        <c:delete val="0"/>
        <c:axPos val="l"/>
        <c:majorGridlines/>
        <c:numFmt formatCode="#,##0_);\(#,##0\)" sourceLinked="1"/>
        <c:majorTickMark val="out"/>
        <c:minorTickMark val="none"/>
        <c:tickLblPos val="nextTo"/>
        <c:crossAx val="162321920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3.7037037037037035E-2"/>
          <c:w val="0.87753018372703417"/>
          <c:h val="0.689958078156897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59CED840-3A92-405B-A5B8-84C462BF6259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95-4FF4-8558-DD0B85DE3E7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29EC3E2-AAD5-4D86-8AE5-C70AB645221C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95-4FF4-8558-DD0B85DE3E7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FF8F528-8986-4E9D-9212-52786D6DA641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95-4FF4-8558-DD0B85DE3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</c:v>
                </c:pt>
                <c:pt idx="11">
                  <c:v>2021-22 </c:v>
                </c:pt>
                <c:pt idx="12">
                  <c:v>2022-23 </c:v>
                </c:pt>
                <c:pt idx="13">
                  <c:v>2023-24 (est.)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2473</c:v>
                </c:pt>
                <c:pt idx="1">
                  <c:v>2449</c:v>
                </c:pt>
                <c:pt idx="2">
                  <c:v>2496</c:v>
                </c:pt>
                <c:pt idx="3">
                  <c:v>2419</c:v>
                </c:pt>
                <c:pt idx="4">
                  <c:v>2400</c:v>
                </c:pt>
                <c:pt idx="5">
                  <c:v>2409</c:v>
                </c:pt>
                <c:pt idx="6">
                  <c:v>2386</c:v>
                </c:pt>
                <c:pt idx="7">
                  <c:v>2278</c:v>
                </c:pt>
                <c:pt idx="8">
                  <c:v>2219</c:v>
                </c:pt>
                <c:pt idx="9">
                  <c:v>2230</c:v>
                </c:pt>
                <c:pt idx="10">
                  <c:v>2110</c:v>
                </c:pt>
                <c:pt idx="11">
                  <c:v>2136</c:v>
                </c:pt>
                <c:pt idx="12">
                  <c:v>2065</c:v>
                </c:pt>
                <c:pt idx="13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8-4928-B886-F9517F25BE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267231"/>
        <c:axId val="411889711"/>
      </c:barChart>
      <c:catAx>
        <c:axId val="41626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889711"/>
        <c:crosses val="autoZero"/>
        <c:auto val="1"/>
        <c:lblAlgn val="ctr"/>
        <c:lblOffset val="100"/>
        <c:noMultiLvlLbl val="0"/>
      </c:catAx>
      <c:valAx>
        <c:axId val="411889711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6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9"/>
              <c:layout>
                <c:manualLayout>
                  <c:x val="-2.323503127792672E-2"/>
                  <c:y val="-2.442747700066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03-4533-A086-65D7334292C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5B02E2D-294A-4CE4-84BD-06A2A2BAD16E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F1-4A87-908F-C94B165058D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E0637AA-FD1F-43C8-AC2F-63E5E825B4BF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F1-4A87-908F-C94B16505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 </c:v>
                </c:pt>
                <c:pt idx="9">
                  <c:v>2020-21</c:v>
                </c:pt>
                <c:pt idx="10">
                  <c:v>2021-22</c:v>
                </c:pt>
                <c:pt idx="11">
                  <c:v>2022-23 </c:v>
                </c:pt>
                <c:pt idx="12">
                  <c:v>2023-24 (est.)</c:v>
                </c:pt>
              </c:strCache>
            </c:strRef>
          </c:cat>
          <c:val>
            <c:numRef>
              <c:f>Sheet1!$B$3:$B$15</c:f>
              <c:numCache>
                <c:formatCode>_("$"* #,##0_);_("$"* \(#,##0\);_("$"* "-"??_);_(@_)</c:formatCode>
                <c:ptCount val="13"/>
                <c:pt idx="0">
                  <c:v>12423434</c:v>
                </c:pt>
                <c:pt idx="1">
                  <c:v>11739887</c:v>
                </c:pt>
                <c:pt idx="2">
                  <c:v>10937915</c:v>
                </c:pt>
                <c:pt idx="3">
                  <c:v>11567154</c:v>
                </c:pt>
                <c:pt idx="4">
                  <c:v>11823643</c:v>
                </c:pt>
                <c:pt idx="5">
                  <c:v>11370500</c:v>
                </c:pt>
                <c:pt idx="6">
                  <c:v>11773004</c:v>
                </c:pt>
                <c:pt idx="7">
                  <c:v>12129777</c:v>
                </c:pt>
                <c:pt idx="8">
                  <c:v>12367771</c:v>
                </c:pt>
                <c:pt idx="9">
                  <c:v>11944526</c:v>
                </c:pt>
                <c:pt idx="10">
                  <c:v>12337062</c:v>
                </c:pt>
                <c:pt idx="11">
                  <c:v>12092593</c:v>
                </c:pt>
                <c:pt idx="12">
                  <c:v>12593686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3-4533-A086-65D733429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248640"/>
        <c:axId val="191258624"/>
      </c:barChart>
      <c:catAx>
        <c:axId val="19124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spc="100" baseline="0"/>
            </a:pPr>
            <a:endParaRPr lang="en-US"/>
          </a:p>
        </c:txPr>
        <c:crossAx val="191258624"/>
        <c:crosses val="autoZero"/>
        <c:auto val="1"/>
        <c:lblAlgn val="ctr"/>
        <c:lblOffset val="100"/>
        <c:noMultiLvlLbl val="0"/>
      </c:catAx>
      <c:valAx>
        <c:axId val="19125862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19124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13"/>
              <c:layout>
                <c:manualLayout>
                  <c:x val="-1.032488365930238E-16"/>
                  <c:y val="5.680635139738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45-42C8-B45A-57DD546FFBF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EA469EE1-679E-44CB-AB22-B45F7219DCA4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5-42C8-B45A-57DD546FFBF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A1244D6-5BDC-4FF6-8219-C09190D2A8ED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45-42C8-B45A-57DD546FFBF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graph!$Y$1:$AO$1</c:f>
              <c:strCache>
                <c:ptCount val="17"/>
                <c:pt idx="0">
                  <c:v>Fall 2007</c:v>
                </c:pt>
                <c:pt idx="1">
                  <c:v>Fall 2008</c:v>
                </c:pt>
                <c:pt idx="2">
                  <c:v>Fall 2009</c:v>
                </c:pt>
                <c:pt idx="3">
                  <c:v>Fall 2010</c:v>
                </c:pt>
                <c:pt idx="4">
                  <c:v>Fall 2011</c:v>
                </c:pt>
                <c:pt idx="5">
                  <c:v>Fall 2012</c:v>
                </c:pt>
                <c:pt idx="6">
                  <c:v>Fall 2013</c:v>
                </c:pt>
                <c:pt idx="7">
                  <c:v>Fall 2014</c:v>
                </c:pt>
                <c:pt idx="8">
                  <c:v>Fall 2015</c:v>
                </c:pt>
                <c:pt idx="9">
                  <c:v>Fall 2016</c:v>
                </c:pt>
                <c:pt idx="10">
                  <c:v>Fall 2017</c:v>
                </c:pt>
                <c:pt idx="11">
                  <c:v>Fall 2018</c:v>
                </c:pt>
                <c:pt idx="12">
                  <c:v>Fall 2019</c:v>
                </c:pt>
                <c:pt idx="13">
                  <c:v>Fall 2020</c:v>
                </c:pt>
                <c:pt idx="14">
                  <c:v>Fall 2021</c:v>
                </c:pt>
                <c:pt idx="15">
                  <c:v>Fall 2022</c:v>
                </c:pt>
                <c:pt idx="16">
                  <c:v>Fall 2023</c:v>
                </c:pt>
              </c:strCache>
            </c:strRef>
          </c:cat>
          <c:val>
            <c:numRef>
              <c:f>graph!$Y$2:$AO$2</c:f>
              <c:numCache>
                <c:formatCode>"$"#,##0.00</c:formatCode>
                <c:ptCount val="17"/>
                <c:pt idx="0">
                  <c:v>8.61</c:v>
                </c:pt>
                <c:pt idx="1">
                  <c:v>9.1</c:v>
                </c:pt>
                <c:pt idx="2">
                  <c:v>9.64</c:v>
                </c:pt>
                <c:pt idx="3">
                  <c:v>9.6199999999999992</c:v>
                </c:pt>
                <c:pt idx="4">
                  <c:v>9.9700000000000006</c:v>
                </c:pt>
                <c:pt idx="5">
                  <c:v>10.23</c:v>
                </c:pt>
                <c:pt idx="6">
                  <c:v>9.59</c:v>
                </c:pt>
                <c:pt idx="7">
                  <c:v>9.98</c:v>
                </c:pt>
                <c:pt idx="8">
                  <c:v>9.98</c:v>
                </c:pt>
                <c:pt idx="9">
                  <c:v>9.4</c:v>
                </c:pt>
                <c:pt idx="10">
                  <c:v>9.24</c:v>
                </c:pt>
                <c:pt idx="11">
                  <c:v>9.2899999999999991</c:v>
                </c:pt>
                <c:pt idx="12">
                  <c:v>8.9</c:v>
                </c:pt>
                <c:pt idx="13">
                  <c:v>8.31</c:v>
                </c:pt>
                <c:pt idx="14">
                  <c:v>7.94</c:v>
                </c:pt>
                <c:pt idx="15">
                  <c:v>6.88</c:v>
                </c:pt>
                <c:pt idx="16">
                  <c:v>6.33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B-4F01-99CF-6FECC5936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909855"/>
        <c:axId val="1"/>
      </c:barChart>
      <c:catAx>
        <c:axId val="18649098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4909855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2A214639-59A5-1B4C-A62D-8252526C3A11}" type="datetimeFigureOut">
              <a:rPr lang="en-US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064E046D-2DBA-D749-919B-313A226C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6.4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3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3.7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4.1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4.4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21:00:29.2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21:00:30.0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9:01:18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6.7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7.2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7.5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7.9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8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9.0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9.3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9.6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879DD0-F541-DC4F-ADE9-96D58DF40CC4}" type="datetime1">
              <a:rPr lang="en-US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3D82F0-B6E1-3649-A07D-C835D5AC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ヒラギノ角ゴ Pro W3" pitchFamily="4" charset="-128"/>
              <a:cs typeface="ヒラギノ角ゴ Pro W3" pitchFamily="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C40CD-5D7D-6347-BBC6-12DFF23F64C1}" type="slidenum">
              <a:rPr lang="en-US" smtClean="0">
                <a:ea typeface="ヒラギノ角ゴ Pro W3" pitchFamily="-111" charset="-128"/>
                <a:cs typeface="ヒラギノ角ゴ Pro W3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34f4c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34f4ca8_0_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1c34f4ca8_0_0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E53F3-E96A-2B46-9201-17748A8D1CC5}" type="slidenum">
              <a:rPr lang="en-US"/>
              <a:pPr/>
              <a:t>14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3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70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16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21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marR="0" lvl="5" indent="-101347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marR="0" lvl="6" indent="-10109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marR="0" lvl="7" indent="-1008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marR="0" lvl="8" indent="-100594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47" marR="0" lvl="1" indent="-12447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95" marR="0" lvl="2" indent="-1219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45" marR="0" lvl="3" indent="-1194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794" marR="0" lvl="4" indent="-1169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742" marR="0" lvl="5" indent="-1144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690" marR="0" lvl="6" indent="-1119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638" marR="0" lvl="7" indent="-1093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586" marR="0" lvl="8" indent="-1068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92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FE13D-729D-EA42-8390-70DA35AE5AF3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88FB0C-E34B-1441-B4BD-F77962BB9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0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606BD-371D-5C4E-B4EC-24E2190054DD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E8611-D546-3A47-9B47-B62A02C32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8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6CDB1-D397-DD4C-B7BA-56232366F2AF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55BC-8D16-4841-9174-35D76BFE30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1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62B80-07EB-1943-895E-3E2A23DAC92C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0EC2B-CFC8-7340-AA07-A5E3725CD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29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65E7E-5418-374C-8A4F-396B7FC17242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284CF-BEE5-074B-A6A4-27873F822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6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C1799-66D2-2940-92C2-0FC858785D26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9317F-4F6A-C44E-B0D9-876498823F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06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AF2B3-65DA-014E-BADC-151E6229C321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6C1FC-80D4-FF49-AC49-51EEBB8E7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0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2E165-4A07-A74E-BD26-65EFB7D42636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D2D0-588A-C44E-83AC-07EC33428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5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DE48BA9-842D-5B42-8B2C-82684ED3D273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937A9-EF04-0F4A-B637-D304ED33A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BBC59-543F-6B43-887C-1A72020C7A42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54DD0-8D37-D940-8C39-600C2E24C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61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260A7-DA8F-784C-9ACA-D9D4DDD18ECE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6BC62-3AA3-2540-A70A-E49AD508A3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Title and Char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0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Text" type="twoObjAndTx">
  <p:cSld name="Title, 2 Content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41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70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22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47" marR="0" lvl="1" indent="-124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95" marR="0" lvl="2" indent="-12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45" marR="0" lvl="3" indent="-119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794" marR="0" lvl="4" indent="-11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742" marR="0" lvl="5" indent="-11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690" marR="0" lvl="6" indent="-11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638" marR="0" lvl="7" indent="-10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586" marR="0" lvl="8" indent="-106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81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81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98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marR="0" lvl="5" indent="-101347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marR="0" lvl="6" indent="-10109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marR="0" lvl="7" indent="-1008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marR="0" lvl="8" indent="-100594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50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990255-A863-3A4B-90D0-60BDB277F2C2}" type="datetime1">
              <a:rPr lang="en-US" smtClean="0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E97D07A-8AD0-EE4B-A43D-A6DF9006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0.png"/><Relationship Id="rId7" Type="http://schemas.openxmlformats.org/officeDocument/2006/relationships/image" Target="../media/image2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16.xml"/><Relationship Id="rId5" Type="http://schemas.openxmlformats.org/officeDocument/2006/relationships/image" Target="../media/image16.png"/><Relationship Id="rId4" Type="http://schemas.openxmlformats.org/officeDocument/2006/relationships/customXml" Target="../ink/ink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3" Type="http://schemas.openxmlformats.org/officeDocument/2006/relationships/image" Target="../media/image50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5" Type="http://schemas.openxmlformats.org/officeDocument/2006/relationships/customXml" Target="../ink/ink1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419100"/>
            <a:ext cx="84502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/>
        </p:nvSpPr>
        <p:spPr bwMode="auto">
          <a:xfrm>
            <a:off x="800100" y="4285457"/>
            <a:ext cx="7239000" cy="14493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Verdana" pitchFamily="4" charset="0"/>
              </a:rPr>
              <a:t>2023-24</a:t>
            </a:r>
          </a:p>
          <a:p>
            <a:pPr algn="ctr"/>
            <a:r>
              <a:rPr lang="en-US" sz="3600" dirty="0">
                <a:latin typeface="Verdana" pitchFamily="4" charset="0"/>
              </a:rPr>
              <a:t>Proposed Budget  </a:t>
            </a:r>
            <a:br>
              <a:rPr lang="en-US" sz="3600" dirty="0">
                <a:solidFill>
                  <a:schemeClr val="tx2"/>
                </a:solidFill>
                <a:latin typeface="Verdana" pitchFamily="4" charset="0"/>
              </a:rPr>
            </a:br>
            <a:endParaRPr lang="en-US" sz="3600" dirty="0">
              <a:solidFill>
                <a:schemeClr val="tx2"/>
              </a:solidFill>
              <a:latin typeface="Verdana" pitchFamily="4" charset="0"/>
            </a:endParaRPr>
          </a:p>
        </p:txBody>
      </p:sp>
      <p:sp>
        <p:nvSpPr>
          <p:cNvPr id="2" name="AutoShape 2" descr="Portage Community School District Logo">
            <a:extLst>
              <a:ext uri="{FF2B5EF4-FFF2-40B4-BE49-F238E27FC236}">
                <a16:creationId xmlns:a16="http://schemas.microsoft.com/office/drawing/2014/main" id="{2E59F67A-DF67-453A-AD63-717D9D713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5CF2C-FF04-4CDE-9556-CDAEAE1A1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75" y="419100"/>
            <a:ext cx="1457325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253E6-DBBD-FC4F-7AA7-37D0283E645B}"/>
              </a:ext>
            </a:extLst>
          </p:cNvPr>
          <p:cNvSpPr txBox="1"/>
          <p:nvPr/>
        </p:nvSpPr>
        <p:spPr>
          <a:xfrm>
            <a:off x="1315092" y="1952636"/>
            <a:ext cx="6041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7F928-1438-A2FD-45BE-4A9D432E9335}"/>
              </a:ext>
            </a:extLst>
          </p:cNvPr>
          <p:cNvSpPr txBox="1"/>
          <p:nvPr/>
        </p:nvSpPr>
        <p:spPr>
          <a:xfrm>
            <a:off x="1315092" y="1905529"/>
            <a:ext cx="690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Committed to the growth of ALL:  Students, Families, Community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29" y="1130956"/>
            <a:ext cx="8391524" cy="33055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>
              <a:latin typeface="Verdana"/>
              <a:cs typeface="Verdana"/>
            </a:endParaRPr>
          </a:p>
          <a:p>
            <a:r>
              <a:rPr lang="en-US" sz="2800" dirty="0">
                <a:latin typeface="Verdana"/>
                <a:cs typeface="Verdana"/>
              </a:rPr>
              <a:t>GENERAL FUND (FUND 10)</a:t>
            </a:r>
          </a:p>
          <a:p>
            <a:r>
              <a:rPr lang="en-US" sz="2400" dirty="0">
                <a:latin typeface="Verdana"/>
                <a:cs typeface="Verdana"/>
              </a:rPr>
              <a:t>    $30,551,915 (w/o grants)</a:t>
            </a:r>
          </a:p>
          <a:p>
            <a:r>
              <a:rPr lang="en-US" sz="2400" dirty="0">
                <a:latin typeface="Verdana"/>
                <a:cs typeface="Verdana"/>
              </a:rPr>
              <a:t>    $33,479,914 (w/ grants)</a:t>
            </a:r>
          </a:p>
          <a:p>
            <a:endParaRPr lang="en-US" sz="2800" dirty="0">
              <a:latin typeface="Verdana"/>
              <a:cs typeface="Verdana"/>
            </a:endParaRPr>
          </a:p>
          <a:p>
            <a:pPr lvl="1">
              <a:spcBef>
                <a:spcPct val="20000"/>
              </a:spcBef>
            </a:pPr>
            <a:r>
              <a:rPr lang="en-US" sz="2400" dirty="0">
                <a:latin typeface="Verdana"/>
              </a:rPr>
              <a:t>Note:  District does not currently levy taxes for any other funds (e.g. debt service, capital projects or community service)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6238" y="384541"/>
            <a:ext cx="8391524" cy="584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/>
                <a:cs typeface="Verdana"/>
              </a:rPr>
              <a:t>Funds that Impact the Levy: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9ECFD-AA50-48FA-AC48-1A4719ED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078B5-9E22-4961-A0F8-AC614F4E219D}"/>
              </a:ext>
            </a:extLst>
          </p:cNvPr>
          <p:cNvSpPr txBox="1"/>
          <p:nvPr/>
        </p:nvSpPr>
        <p:spPr>
          <a:xfrm>
            <a:off x="3318553" y="473639"/>
            <a:ext cx="39350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TAX LEVY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891E8-D430-4DAF-9FEE-B8F7C78E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110513"/>
              </p:ext>
            </p:extLst>
          </p:nvPr>
        </p:nvGraphicFramePr>
        <p:xfrm>
          <a:off x="-14288" y="1560352"/>
          <a:ext cx="9172576" cy="407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42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976" y="435048"/>
            <a:ext cx="83756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Municipality’s share of the levy </a:t>
            </a:r>
          </a:p>
          <a:p>
            <a:pPr algn="ctr"/>
            <a:r>
              <a:rPr lang="en-US" sz="2400" dirty="0"/>
              <a:t>is determined by its share of the total equalized value.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E268F-B8C5-470B-87B2-5AC364BE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433A5F-4017-D9B4-0BDC-E79C6ECF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5" y="1428750"/>
            <a:ext cx="7835318" cy="44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/>
        </p:nvSpPr>
        <p:spPr bwMode="auto">
          <a:xfrm>
            <a:off x="404289" y="425450"/>
            <a:ext cx="8387286" cy="147885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latin typeface="Verdana" pitchFamily="4" charset="0"/>
              </a:rPr>
              <a:t>PROJECTED TAX IMPACT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04289" y="2097496"/>
            <a:ext cx="8453961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$6.33 Mill Rate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$185,000 Home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$1,171 School Tax Amount</a:t>
            </a:r>
          </a:p>
          <a:p>
            <a:pPr algn="ctr"/>
            <a:r>
              <a:rPr lang="en-US" sz="3600" dirty="0"/>
              <a:t>(before School Levy Credit)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63AF8-A121-4BC4-BD65-77FC477B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9575"/>
            <a:ext cx="8321675" cy="72072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Tax Rate –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7AFFF-6D9C-49E0-A5C0-15762C3EE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F8EC80-2303-CE15-EC25-931AB1149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03389"/>
              </p:ext>
            </p:extLst>
          </p:nvPr>
        </p:nvGraphicFramePr>
        <p:xfrm>
          <a:off x="61912" y="1233182"/>
          <a:ext cx="9020175" cy="447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158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9BE97-15E8-4F65-BA06-F8473F90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011" y="-108945"/>
            <a:ext cx="1072989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DFEB6-2BBF-FDBB-AC7F-FF8D86A3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5" y="595618"/>
            <a:ext cx="7709482" cy="47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Note: 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Budget adjustments are made in October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based on student enrollment, state aid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certification, transfer of service allocation,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district adjustments, the state voucher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program, and property valuations.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604CC-6CE9-499E-9285-3A4B43E7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000" dirty="0">
                <a:latin typeface="Verdana" pitchFamily="4" charset="0"/>
              </a:rPr>
              <a:t>Annual Meeting Packet </a:t>
            </a: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4" charset="0"/>
              </a:rPr>
              <a:t>DPI Recommended Format</a:t>
            </a:r>
          </a:p>
          <a:p>
            <a:pPr marL="2171700" lvl="4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4" charset="0"/>
              </a:rPr>
              <a:t>Does include some State/Federal Grants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72B7C3-FD38-4D90-BCC7-1D093681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3B74A-2056-B2AD-DBEB-383641012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9204" y="342900"/>
            <a:ext cx="6572250" cy="1049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FUND  BALANCE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ACB41-6193-D5A1-B871-B548B6A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3" y="1803633"/>
            <a:ext cx="8548381" cy="36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0900" y="1219200"/>
            <a:ext cx="8293100" cy="474345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CAPITAL IMPROVEMENTS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5937A-C99E-43C7-A32B-1BE3D3CA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705" y="-54981"/>
            <a:ext cx="1072989" cy="1054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22BA97-DE5E-E5DC-499A-E0413399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8" y="1400908"/>
            <a:ext cx="8372562" cy="4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07980"/>
            <a:ext cx="8293100" cy="497934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Verdana"/>
                <a:cs typeface="Verdana"/>
              </a:rPr>
              <a:t>Fiscal Year: July 1 - June 30  </a:t>
            </a: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450168"/>
            <a:ext cx="82931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DISTRICT BUDGET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r>
              <a:rPr lang="en-US" sz="2400" dirty="0">
                <a:latin typeface="Verdana"/>
                <a:cs typeface="Verdana"/>
              </a:rPr>
              <a:t>Budget Finalized in October by School Board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A68B5-9664-4ECD-9859-E24E824E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5" y="116536"/>
            <a:ext cx="1457325" cy="1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FOOD SERVICE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3D32A1-C6C7-44CB-8914-434B87425AF4}"/>
                  </a:ext>
                </a:extLst>
              </p14:cNvPr>
              <p14:cNvContentPartPr/>
              <p14:nvPr/>
            </p14:nvContentPartPr>
            <p14:xfrm>
              <a:off x="5208816" y="307151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3D32A1-C6C7-44CB-8914-434B87425A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9816" y="3062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89D8EF-6E5E-48AC-A732-A804E611B67C}"/>
                  </a:ext>
                </a:extLst>
              </p14:cNvPr>
              <p14:cNvContentPartPr/>
              <p14:nvPr/>
            </p14:nvContentPartPr>
            <p14:xfrm>
              <a:off x="2609256" y="116063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89D8EF-6E5E-48AC-A732-A804E611B6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616" y="115199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90BC18E-ACA6-41BF-9B15-C34D5BD85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38" y="-47976"/>
            <a:ext cx="1072989" cy="10546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C556D2-018A-6BF5-5AF8-74D90062E754}"/>
                  </a:ext>
                </a:extLst>
              </p14:cNvPr>
              <p14:cNvContentPartPr/>
              <p14:nvPr/>
            </p14:nvContentPartPr>
            <p14:xfrm>
              <a:off x="4467862" y="333510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C556D2-018A-6BF5-5AF8-74D90062E7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8862" y="332610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50C4C7F-750D-A858-090A-DAB875C12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70" y="1560352"/>
            <a:ext cx="8615493" cy="35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30956"/>
            <a:ext cx="8293100" cy="47434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TAX LEVY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45A451-6277-47E3-9E4F-3D854C47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B5E1AD-7D8D-CA6B-B1C8-076FE70C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577130"/>
            <a:ext cx="7543800" cy="3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01E03E-710B-280C-D680-C67B40EF1FA2}"/>
              </a:ext>
            </a:extLst>
          </p:cNvPr>
          <p:cNvSpPr txBox="1"/>
          <p:nvPr/>
        </p:nvSpPr>
        <p:spPr>
          <a:xfrm>
            <a:off x="318500" y="3215811"/>
            <a:ext cx="8919017" cy="1448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mena Bakr on X: &quot;Short traders go ahead “Make my Day!” says ...">
            <a:extLst>
              <a:ext uri="{FF2B5EF4-FFF2-40B4-BE49-F238E27FC236}">
                <a16:creationId xmlns:a16="http://schemas.microsoft.com/office/drawing/2014/main" id="{8F96ED7A-02B1-A4E6-C955-6FC36D1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0" y="-389358"/>
            <a:ext cx="8791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B93205-7996-DB73-10D1-4E64833F8224}"/>
              </a:ext>
            </a:extLst>
          </p:cNvPr>
          <p:cNvSpPr/>
          <p:nvPr/>
        </p:nvSpPr>
        <p:spPr>
          <a:xfrm>
            <a:off x="-75885" y="1146241"/>
            <a:ext cx="9102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Vote “YES” on the Budget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E62477-9173-B260-79B5-32F2CB7B515B}"/>
              </a:ext>
            </a:extLst>
          </p:cNvPr>
          <p:cNvSpPr/>
          <p:nvPr/>
        </p:nvSpPr>
        <p:spPr>
          <a:xfrm>
            <a:off x="604007" y="5124076"/>
            <a:ext cx="812893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“MAKE MY DAY”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0C6CD-8B92-108C-F3A7-10D2D378D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2136" flipV="1">
            <a:off x="4876516" y="3364969"/>
            <a:ext cx="1252814" cy="2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32686"/>
            <a:ext cx="8305800" cy="488155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b="1" dirty="0">
              <a:solidFill>
                <a:srgbClr val="FFFFFF"/>
              </a:solidFill>
            </a:endParaRPr>
          </a:p>
          <a:p>
            <a:r>
              <a:rPr lang="en-US" sz="2000" b="1" dirty="0"/>
              <a:t>Property Value – October 1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000" b="1" dirty="0"/>
              <a:t>Student Enrollment - 3</a:t>
            </a:r>
            <a:r>
              <a:rPr lang="en-US" sz="2000" b="1" baseline="30000" dirty="0"/>
              <a:t>rd</a:t>
            </a:r>
            <a:r>
              <a:rPr lang="en-US" sz="2000" b="1" dirty="0"/>
              <a:t> Friday in September  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000" b="1" dirty="0"/>
              <a:t>Private School Voucher Aid Deduction – October 15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000" b="1" dirty="0"/>
              <a:t>State Aid - October 15</a:t>
            </a:r>
          </a:p>
          <a:p>
            <a:endParaRPr lang="en-US" sz="1200" b="1" dirty="0"/>
          </a:p>
          <a:p>
            <a:r>
              <a:rPr lang="en-US" sz="2000" b="1" dirty="0"/>
              <a:t>District Adjustments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5" y="216228"/>
            <a:ext cx="8305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3600" dirty="0"/>
              <a:t>Major </a:t>
            </a:r>
            <a:r>
              <a:rPr lang="en-US" sz="3600" dirty="0">
                <a:latin typeface="Verdana"/>
                <a:cs typeface="Verdana"/>
              </a:rPr>
              <a:t>Budget</a:t>
            </a:r>
            <a:r>
              <a:rPr lang="en-US" sz="3600" dirty="0"/>
              <a:t> Factors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83D5D-FE58-4DCB-8344-8FD6C2C9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202" y="74166"/>
            <a:ext cx="1244786" cy="12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7B0EE-80BA-425C-BE6A-5440B7AF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590" y="0"/>
            <a:ext cx="1072591" cy="105156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032617"/>
              </p:ext>
            </p:extLst>
          </p:nvPr>
        </p:nvGraphicFramePr>
        <p:xfrm>
          <a:off x="729841" y="889233"/>
          <a:ext cx="7810151" cy="457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85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847CB8-4B8D-3701-1207-9C019257F9C2}"/>
              </a:ext>
            </a:extLst>
          </p:cNvPr>
          <p:cNvSpPr txBox="1"/>
          <p:nvPr/>
        </p:nvSpPr>
        <p:spPr>
          <a:xfrm>
            <a:off x="1929469" y="143838"/>
            <a:ext cx="615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PROPERTY VALUATION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1B4FA-222F-B8B8-403E-124EE45737C1}"/>
              </a:ext>
            </a:extLst>
          </p:cNvPr>
          <p:cNvSpPr txBox="1"/>
          <p:nvPr/>
        </p:nvSpPr>
        <p:spPr>
          <a:xfrm>
            <a:off x="7705618" y="1257265"/>
            <a:ext cx="14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13.1%</a:t>
            </a:r>
            <a:r>
              <a:rPr lang="en-US" dirty="0"/>
              <a:t>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19083"/>
              </p:ext>
            </p:extLst>
          </p:nvPr>
        </p:nvGraphicFramePr>
        <p:xfrm>
          <a:off x="233362" y="1065402"/>
          <a:ext cx="8677275" cy="468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8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0629" y="296516"/>
            <a:ext cx="54102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Revenue Limit Membership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282CE-7431-4B5E-9EF5-6981826C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04" y="0"/>
            <a:ext cx="1072989" cy="105469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5A2517-9FA8-41F3-916D-CF330544A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41512"/>
              </p:ext>
            </p:extLst>
          </p:nvPr>
        </p:nvGraphicFramePr>
        <p:xfrm>
          <a:off x="411061" y="1122027"/>
          <a:ext cx="8162488" cy="461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08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9F4809-67D9-416A-9C3A-C1F985ED7C7D}"/>
              </a:ext>
            </a:extLst>
          </p:cNvPr>
          <p:cNvSpPr txBox="1"/>
          <p:nvPr/>
        </p:nvSpPr>
        <p:spPr>
          <a:xfrm>
            <a:off x="1273996" y="391492"/>
            <a:ext cx="698642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ENROLLMENT -- PREVIOUS &amp; PROJECTED FUTURE</a:t>
            </a:r>
            <a:endParaRPr lang="en-US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(4k, PAA not included)</a:t>
            </a:r>
            <a:endParaRPr lang="en-US" sz="20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05D90-BFE4-4202-9B1C-F23DA242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04" y="0"/>
            <a:ext cx="1072989" cy="1054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60A33D-1980-99AC-CFDB-1F947CF6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571"/>
            <a:ext cx="9144000" cy="46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85535" y="195985"/>
            <a:ext cx="8262717" cy="2180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Operational Referendum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	 Operational Dollars Available = $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51,7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00,000</a:t>
            </a:r>
            <a:endParaRPr lang="en-US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Unspent/Untaxed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Referendum Dollars = $10,510,281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                           $1.5 million/year                                      $2.6 million/year                          $3.7M/year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6500" marR="0" lvl="0" indent="635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					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13" y="2397957"/>
            <a:ext cx="2085466" cy="34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156" y="2397958"/>
            <a:ext cx="2952925" cy="3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82F7D1-353B-4017-8039-078BC0FFB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011" y="0"/>
            <a:ext cx="1072989" cy="1054699"/>
          </a:xfrm>
          <a:prstGeom prst="rect">
            <a:avLst/>
          </a:prstGeom>
        </p:spPr>
      </p:pic>
      <p:pic>
        <p:nvPicPr>
          <p:cNvPr id="4" name="Google Shape;123;p17">
            <a:extLst>
              <a:ext uri="{FF2B5EF4-FFF2-40B4-BE49-F238E27FC236}">
                <a16:creationId xmlns:a16="http://schemas.microsoft.com/office/drawing/2014/main" id="{62C2E7D4-1AF1-8060-A695-9FB7DFC007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862" y="2414106"/>
            <a:ext cx="562061" cy="3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348BA-94AC-CD21-12CA-707F8EB6C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61" y="2572564"/>
            <a:ext cx="6584251" cy="40894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900" y="371475"/>
            <a:ext cx="8674100" cy="5716588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Budget Revenues: 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State Aid (52%) and Taxes (41%)</a:t>
            </a:r>
          </a:p>
          <a:p>
            <a:pPr marL="0" indent="0">
              <a:buNone/>
            </a:pPr>
            <a:endParaRPr lang="en-US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Budget Expenses: 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Salaries (45.29%)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Employee Benefits (17.59%)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Pupil Travel (4.92%)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Utilities (2.74%)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Open Enrollment (6.83%)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Other purchase &amp; repair costs (11.17%)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Equipment purchases/Lease (4.32%)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Property &amp; Casualty Insurance (1.57%)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Operating Transfer – Fund 46  (5.56%)	 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747AF1-CF8E-4341-A9D3-16DEDFB1F7B9}"/>
              </a:ext>
            </a:extLst>
          </p:cNvPr>
          <p:cNvGrpSpPr/>
          <p:nvPr/>
        </p:nvGrpSpPr>
        <p:grpSpPr>
          <a:xfrm>
            <a:off x="6287376" y="749516"/>
            <a:ext cx="10440" cy="360"/>
            <a:chOff x="6287376" y="749516"/>
            <a:chExt cx="104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B4ADF2-8CB8-4222-A5A1-FA2ADBA448AB}"/>
                    </a:ext>
                  </a:extLst>
                </p14:cNvPr>
                <p14:cNvContentPartPr/>
                <p14:nvPr/>
              </p14:nvContentPartPr>
              <p14:xfrm>
                <a:off x="6297456" y="749516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B4ADF2-8CB8-4222-A5A1-FA2ADBA448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881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359531-D481-4564-BE0A-77C1D79103A1}"/>
                    </a:ext>
                  </a:extLst>
                </p14:cNvPr>
                <p14:cNvContentPartPr/>
                <p14:nvPr/>
              </p14:nvContentPartPr>
              <p14:xfrm>
                <a:off x="6297456" y="749516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359531-D481-4564-BE0A-77C1D79103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881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5B9B69-4974-4B9F-A6D0-93E91DB26082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5B9B69-4974-4B9F-A6D0-93E91DB260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080690-39F4-4921-B52B-6D65FCFB162F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080690-39F4-4921-B52B-6D65FCFB16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607740-95AC-4AA7-90D5-2D265E9DAE5E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607740-95AC-4AA7-90D5-2D265E9DAE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8C0339-E32B-4A3E-8773-F8F2C65D4D60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8C0339-E32B-4A3E-8773-F8F2C65D4D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480B63-4C94-401D-B0D9-F620B8C0174C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480B63-4C94-401D-B0D9-F620B8C017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B7D41F-14D2-4534-96E0-1799369FB148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B7D41F-14D2-4534-96E0-1799369FB1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E91B8D-CDD3-4DEE-ACF0-583CC60B9F03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E91B8D-CDD3-4DEE-ACF0-583CC60B9F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F00C05D-EB29-4DA5-971D-4B391397DFCD}"/>
                  </a:ext>
                </a:extLst>
              </p14:cNvPr>
              <p14:cNvContentPartPr/>
              <p14:nvPr/>
            </p14:nvContentPartPr>
            <p14:xfrm>
              <a:off x="5938139" y="70847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F00C05D-EB29-4DA5-971D-4B391397DF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9499" y="6994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0D5D5-8DD2-424A-A20D-2603ECA5D7F0}"/>
              </a:ext>
            </a:extLst>
          </p:cNvPr>
          <p:cNvGrpSpPr/>
          <p:nvPr/>
        </p:nvGrpSpPr>
        <p:grpSpPr>
          <a:xfrm>
            <a:off x="6112739" y="770036"/>
            <a:ext cx="360" cy="360"/>
            <a:chOff x="6112739" y="77003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7307F7-1721-46E7-BE9B-846E5DE8F2AC}"/>
                    </a:ext>
                  </a:extLst>
                </p14:cNvPr>
                <p14:cNvContentPartPr/>
                <p14:nvPr/>
              </p14:nvContentPartPr>
              <p14:xfrm>
                <a:off x="6112739" y="770036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7307F7-1721-46E7-BE9B-846E5DE8F2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3739" y="7613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01DC33-9E06-4543-A8A8-A40C891AE435}"/>
                    </a:ext>
                  </a:extLst>
                </p14:cNvPr>
                <p14:cNvContentPartPr/>
                <p14:nvPr/>
              </p14:nvContentPartPr>
              <p14:xfrm>
                <a:off x="6112739" y="770036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01DC33-9E06-4543-A8A8-A40C891AE4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3739" y="7613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C4EDBE-D889-427C-B817-B452F7085FCE}"/>
                    </a:ext>
                  </a:extLst>
                </p14:cNvPr>
                <p14:cNvContentPartPr/>
                <p14:nvPr/>
              </p14:nvContentPartPr>
              <p14:xfrm>
                <a:off x="6112739" y="770036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C4EDBE-D889-427C-B817-B452F7085F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3739" y="7613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9A55016-F317-49F3-A636-D94A953DB8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1011" y="-77856"/>
            <a:ext cx="107298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951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54156</TotalTime>
  <Words>420</Words>
  <Application>Microsoft Office PowerPoint</Application>
  <PresentationFormat>On-screen Show (4:3)</PresentationFormat>
  <Paragraphs>118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Open Sans</vt:lpstr>
      <vt:lpstr>Verdana</vt:lpstr>
      <vt:lpstr>Default Design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 Rate – History</vt:lpstr>
      <vt:lpstr>PowerPoint Presentation</vt:lpstr>
      <vt:lpstr>PowerPoint Presentation</vt:lpstr>
      <vt:lpstr>PowerPoint Presentation</vt:lpstr>
      <vt:lpstr>FUND  BALANCE</vt:lpstr>
      <vt:lpstr>PowerPoint Presentation</vt:lpstr>
      <vt:lpstr>PowerPoint Presentation</vt:lpstr>
      <vt:lpstr>PowerPoint Presentation</vt:lpstr>
      <vt:lpstr>PowerPoint Presentation</vt:lpstr>
    </vt:vector>
  </TitlesOfParts>
  <Company>PCS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</dc:creator>
  <cp:lastModifiedBy>Pete Hibner</cp:lastModifiedBy>
  <cp:revision>478</cp:revision>
  <cp:lastPrinted>2018-08-02T13:41:37Z</cp:lastPrinted>
  <dcterms:created xsi:type="dcterms:W3CDTF">2013-09-15T21:49:29Z</dcterms:created>
  <dcterms:modified xsi:type="dcterms:W3CDTF">2023-09-18T17:09:09Z</dcterms:modified>
</cp:coreProperties>
</file>